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98" r:id="rId6"/>
    <p:sldId id="306" r:id="rId7"/>
    <p:sldId id="299" r:id="rId8"/>
    <p:sldId id="300" r:id="rId9"/>
    <p:sldId id="301" r:id="rId10"/>
    <p:sldId id="302" r:id="rId11"/>
    <p:sldId id="304" r:id="rId12"/>
    <p:sldId id="305" r:id="rId13"/>
    <p:sldId id="325" r:id="rId14"/>
    <p:sldId id="261" r:id="rId15"/>
    <p:sldId id="293" r:id="rId16"/>
    <p:sldId id="320" r:id="rId17"/>
    <p:sldId id="307" r:id="rId18"/>
    <p:sldId id="309" r:id="rId19"/>
    <p:sldId id="294" r:id="rId20"/>
    <p:sldId id="308" r:id="rId21"/>
    <p:sldId id="319" r:id="rId22"/>
    <p:sldId id="321" r:id="rId23"/>
    <p:sldId id="295" r:id="rId24"/>
    <p:sldId id="310" r:id="rId25"/>
    <p:sldId id="322" r:id="rId26"/>
    <p:sldId id="262" r:id="rId27"/>
    <p:sldId id="323" r:id="rId28"/>
    <p:sldId id="324" r:id="rId29"/>
    <p:sldId id="311" r:id="rId30"/>
    <p:sldId id="312" r:id="rId31"/>
    <p:sldId id="316" r:id="rId32"/>
    <p:sldId id="317" r:id="rId33"/>
    <p:sldId id="318" r:id="rId34"/>
    <p:sldId id="297" r:id="rId35"/>
    <p:sldId id="315" r:id="rId36"/>
    <p:sldId id="272" r:id="rId3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9"/>
    </p:embeddedFont>
    <p:embeddedFont>
      <p:font typeface="Cambria Math" panose="02040503050406030204" pitchFamily="18" charset="0"/>
      <p:regular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Gantari" panose="020B0604020202020204" charset="0"/>
      <p:regular r:id="rId45"/>
      <p:bold r:id="rId46"/>
      <p:italic r:id="rId47"/>
      <p:boldItalic r:id="rId48"/>
    </p:embeddedFont>
    <p:embeddedFont>
      <p:font typeface="Golos Text" panose="020B0604020202020204" charset="0"/>
      <p:regular r:id="rId49"/>
      <p:bold r:id="rId50"/>
    </p:embeddedFont>
    <p:embeddedFont>
      <p:font typeface="Golos Text Medium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0ED3A9-8EFD-4238-BEA1-B370D7D8BB0B}">
  <a:tblStyle styleId="{A00ED3A9-8EFD-4238-BEA1-B370D7D8BB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51" autoAdjust="0"/>
  </p:normalViewPr>
  <p:slideViewPr>
    <p:cSldViewPr snapToGrid="0">
      <p:cViewPr varScale="1">
        <p:scale>
          <a:sx n="77" d="100"/>
          <a:sy n="77" d="100"/>
        </p:scale>
        <p:origin x="12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619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126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773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67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006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01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692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585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115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Google Shape;279;g22c61ebc3c3_0_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5875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Defa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ult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1.25</m:t>
                    </m:r>
                  </m:oMath>
                </a14:m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0.25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9" name="Google Shape;279;g22c61ebc3c3_0_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5875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Defa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ult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𝑘</a:t>
                </a:r>
                <a:r>
                  <a:rPr lang="en-US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 1.25</a:t>
                </a: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i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𝑏 = 0.25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592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Google Shape;279;g22c61ebc3c3_0_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5875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Defa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ult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1.25</m:t>
                    </m:r>
                  </m:oMath>
                </a14:m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0.25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9" name="Google Shape;279;g22c61ebc3c3_0_0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5875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Defa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ult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𝑘</a:t>
                </a:r>
                <a:r>
                  <a:rPr lang="en-US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 1.25</a:t>
                </a:r>
                <a:endPara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i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𝑏 = 0.25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915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771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009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694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571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931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077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342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307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419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749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3863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469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b21ebf2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b21ebf2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907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60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70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72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751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132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nguyenvulebinh/vi-mrc-bas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iki/George_Washingt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vi.wikipedia.org/wiki/Ng%C3%B4_Vi%E1%BA%BFt_Th%E1%BB%A5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177122" y="1107997"/>
            <a:ext cx="4606333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Question Answering</a:t>
            </a:r>
            <a:br>
              <a:rPr lang="en" sz="3200" dirty="0"/>
            </a:br>
            <a:r>
              <a:rPr lang="en" sz="3200" dirty="0"/>
              <a:t>- Information Retrieval</a:t>
            </a:r>
            <a:endParaRPr sz="3200"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785152" y="208018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1"/>
          <p:cNvSpPr/>
          <p:nvPr/>
        </p:nvSpPr>
        <p:spPr>
          <a:xfrm>
            <a:off x="7151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4"/>
                </a:solidFill>
              </a:rPr>
              <a:t>(AI)</a:t>
            </a:r>
            <a:endParaRPr sz="1200" b="1" dirty="0">
              <a:solidFill>
                <a:schemeClr val="accent4"/>
              </a:solidFill>
            </a:endParaRPr>
          </a:p>
        </p:txBody>
      </p:sp>
      <p:sp>
        <p:nvSpPr>
          <p:cNvPr id="2" name="Google Shape;282;p25">
            <a:extLst>
              <a:ext uri="{FF2B5EF4-FFF2-40B4-BE49-F238E27FC236}">
                <a16:creationId xmlns:a16="http://schemas.microsoft.com/office/drawing/2014/main" id="{5CF6B4FE-1493-E1D4-A60C-2F09D0388E2C}"/>
              </a:ext>
            </a:extLst>
          </p:cNvPr>
          <p:cNvSpPr txBox="1">
            <a:spLocks/>
          </p:cNvSpPr>
          <p:nvPr/>
        </p:nvSpPr>
        <p:spPr>
          <a:xfrm>
            <a:off x="1353514" y="4247598"/>
            <a:ext cx="3043122" cy="341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19521299 –</a:t>
            </a:r>
            <a:r>
              <a:rPr lang="en-US" dirty="0" err="1"/>
              <a:t>Nguyễn</a:t>
            </a:r>
            <a:r>
              <a:rPr lang="en-US" dirty="0"/>
              <a:t> Chí </a:t>
            </a:r>
            <a:r>
              <a:rPr lang="en-US" dirty="0" err="1"/>
              <a:t>Cường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– Train Data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0C95C-0F0F-F28F-7AC1-FD4EC46ECBCA}"/>
              </a:ext>
            </a:extLst>
          </p:cNvPr>
          <p:cNvSpPr txBox="1"/>
          <p:nvPr/>
        </p:nvSpPr>
        <p:spPr>
          <a:xfrm>
            <a:off x="584791" y="1403837"/>
            <a:ext cx="7708604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entity with category is </a:t>
            </a: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en-US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  <a:r>
              <a:rPr lang="en-US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4"/>
            <a:endParaRPr lang="en-US" b="1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"id":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"c926e7b0717202618a10dd907d4b4c39",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"question":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"Đất nước nào không có quân đội",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"title": "",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"text":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"có 23 quốc gia không có lực lượng quân đội, bao gồm: Costa Rica, Iceland, Panama, Micronesia, Quần đảo Marshall, và Vatican...",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"short_candidate_start":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"short_candidate":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"Costa Rica, Iceland, Panama, Micronesia, Quần đảo Marshall, và Vatican...",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"answer":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"wiki/Danh_sách_quốc_gia_không_có_lực_lượng_vũ_trang",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"category":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"FULL_ANNOTATION",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"is_long_answer":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  <a:p>
            <a:r>
              <a:rPr lang="vi-VN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11650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– Train Data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0C95C-0F0F-F28F-7AC1-FD4EC46ECBCA}"/>
              </a:ext>
            </a:extLst>
          </p:cNvPr>
          <p:cNvSpPr txBox="1"/>
          <p:nvPr/>
        </p:nvSpPr>
        <p:spPr>
          <a:xfrm>
            <a:off x="715100" y="1446367"/>
            <a:ext cx="770860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entity with category is </a:t>
            </a: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n-US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  <a:endParaRPr lang="en-US" b="1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b="1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"id":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"718d41cd997b2b44b0685ac54aa55bd8",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"question":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"Thủ tướng Trung Quốc là gì",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"title":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"Trung Quốc",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"text":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"Thủ tướng Trung Quốc là nhân vật lãnh đạo chính phủ , chủ trì Quốc vụ viện gồm bốn phó thủ tướng cùng người đứng đầu các bộ và uỷ ban cấp bộ . Chủ tịch nước đương nhiệm là Tập Cận Bình , ông cũng là Tổng Bí thư của Đảng Cộng sản Trung Quốc và Chủ tịch Quân uỷ Trung Quốc , do vậy ông là lãnh đạo tối cao của Trung Quốc .",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"category":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"PARTIAL_ANNOTATION",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"is_long_answer":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30696089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– Train Data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0C95C-0F0F-F28F-7AC1-FD4EC46ECBCA}"/>
              </a:ext>
            </a:extLst>
          </p:cNvPr>
          <p:cNvSpPr txBox="1"/>
          <p:nvPr/>
        </p:nvSpPr>
        <p:spPr>
          <a:xfrm>
            <a:off x="717698" y="1648386"/>
            <a:ext cx="77086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entity with category is FALSE_LONG_ANSWER</a:t>
            </a:r>
            <a:endParaRPr lang="vi-VN" b="1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"id":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d38ef5bf1fb82b410026ed82c8a44cae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"question":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"Pháp tấn công xâm lược Việt Nam vào ngày tháng năm nào",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"title":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Raymondienne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"text":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"Raymondienne (hay Raymonde Dien) sinh ngày 13 tháng 5 năm 1929 tại Pháp là một người phụ nữ (đảng viên Đảng Cộng sản Pháp) đã tham gia phong trào đấu tranh chống Pháp tái xâm lược Việt Nam.",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"category": 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FALSE_LONG_ANSWER</a:t>
            </a:r>
            <a:r>
              <a:rPr lang="vi-VN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</a:t>
            </a:r>
          </a:p>
          <a:p>
            <a:pPr marL="285750" lvl="4" indent="-285750">
              <a:buFontTx/>
              <a:buChar char="-"/>
            </a:pPr>
            <a:r>
              <a:rPr lang="vi-VN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"is_long_answer":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endParaRPr lang="vi-VN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0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– Wiki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0C95C-0F0F-F28F-7AC1-FD4EC46ECBCA}"/>
              </a:ext>
            </a:extLst>
          </p:cNvPr>
          <p:cNvSpPr txBox="1"/>
          <p:nvPr/>
        </p:nvSpPr>
        <p:spPr>
          <a:xfrm>
            <a:off x="5231083" y="1920596"/>
            <a:ext cx="291645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4" indent="-285750">
              <a:buFontTx/>
              <a:buChar char="-"/>
            </a:pPr>
            <a:r>
              <a:rPr lang="vi-VN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"id": 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of wiki page</a:t>
            </a:r>
            <a:r>
              <a:rPr lang="vi-VN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6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4" indent="-285750">
              <a:buFontTx/>
              <a:buChar char="-"/>
            </a:pPr>
            <a:r>
              <a:rPr lang="vi-VN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"title": 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wiki page</a:t>
            </a:r>
            <a:r>
              <a:rPr lang="vi-VN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85750" lvl="4" indent="-285750">
              <a:buFontTx/>
              <a:buChar char="-"/>
            </a:pPr>
            <a:r>
              <a:rPr lang="vi-VN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"text": 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of article</a:t>
            </a:r>
            <a:r>
              <a:rPr lang="vi-VN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285750" lvl="4" indent="-285750">
              <a:buFontTx/>
              <a:buChar char="-"/>
            </a:pPr>
            <a:r>
              <a:rPr lang="vi-VN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1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vi-VN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":</a:t>
            </a: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wiki page</a:t>
            </a:r>
          </a:p>
          <a:p>
            <a:pPr marL="285750" lvl="4" indent="-285750">
              <a:buFontTx/>
              <a:buChar char="-"/>
            </a:pPr>
            <a:endParaRPr lang="en-US" sz="16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focus on two column </a:t>
            </a: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en-US" sz="16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4"/>
            <a:endParaRPr lang="en-US" sz="1600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B08B1-7DBC-91AC-6ADB-1F3A3DC0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2" y="1242400"/>
            <a:ext cx="4161008" cy="30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7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</a:t>
            </a:r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8" name="Google Shape;448;p26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582392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Pipline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91C4F-AC98-A1CA-0969-7CE4F66C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888"/>
            <a:ext cx="9144000" cy="33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6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D91C4F-AC98-A1CA-0969-7CE4F66C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888"/>
            <a:ext cx="9189254" cy="338361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2784E37-5799-9DA3-ECE8-BA8B4FEA0861}"/>
              </a:ext>
            </a:extLst>
          </p:cNvPr>
          <p:cNvSpPr/>
          <p:nvPr/>
        </p:nvSpPr>
        <p:spPr>
          <a:xfrm>
            <a:off x="4853354" y="1781908"/>
            <a:ext cx="1008184" cy="707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CB2A5F-D67A-BAA1-ECE6-FBC36CF3584D}"/>
              </a:ext>
            </a:extLst>
          </p:cNvPr>
          <p:cNvSpPr/>
          <p:nvPr/>
        </p:nvSpPr>
        <p:spPr>
          <a:xfrm>
            <a:off x="1805355" y="2766646"/>
            <a:ext cx="1008184" cy="707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7575DB-CA7A-3E58-E674-2AC410EDBECE}"/>
              </a:ext>
            </a:extLst>
          </p:cNvPr>
          <p:cNvSpPr/>
          <p:nvPr/>
        </p:nvSpPr>
        <p:spPr>
          <a:xfrm>
            <a:off x="6342184" y="3669324"/>
            <a:ext cx="1008184" cy="707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2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619406" y="428675"/>
            <a:ext cx="582392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Information Retrieval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F7231-E8DE-4F0F-534D-A75C0BF25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038" y="1242400"/>
            <a:ext cx="5823923" cy="32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582392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TF-IDF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816237-AF1A-5876-D076-252170DB7F0F}"/>
                  </a:ext>
                </a:extLst>
              </p:cNvPr>
              <p:cNvSpPr txBox="1"/>
              <p:nvPr/>
            </p:nvSpPr>
            <p:spPr>
              <a:xfrm>
                <a:off x="2547854" y="1300376"/>
                <a:ext cx="3665515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𝑛𝑢𝑚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vi-VN" sz="1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816237-AF1A-5876-D076-252170DB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54" y="1300376"/>
                <a:ext cx="3665515" cy="667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56B0D3-13D8-D8E3-B270-7DDAB346E561}"/>
                  </a:ext>
                </a:extLst>
              </p:cNvPr>
              <p:cNvSpPr txBox="1"/>
              <p:nvPr/>
            </p:nvSpPr>
            <p:spPr>
              <a:xfrm>
                <a:off x="2222203" y="2310460"/>
                <a:ext cx="4316819" cy="522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𝐼𝐷𝐹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𝑑𝑜𝑐𝑢𝑚𝑒𝑛𝑡𝑠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𝑑𝑜𝑐𝑢𝑚𝑒𝑛𝑡𝑠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)</a:t>
                </a:r>
                <a:endParaRPr lang="vi-VN" sz="1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56B0D3-13D8-D8E3-B270-7DDAB346E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203" y="2310460"/>
                <a:ext cx="4316819" cy="522579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F93EDF-365F-A899-9306-AA8D9047F40C}"/>
                  </a:ext>
                </a:extLst>
              </p:cNvPr>
              <p:cNvSpPr txBox="1"/>
              <p:nvPr/>
            </p:nvSpPr>
            <p:spPr>
              <a:xfrm>
                <a:off x="895852" y="3360823"/>
                <a:ext cx="7886641" cy="1080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𝑇𝐹𝐼𝐷𝐹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18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=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 *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𝑑𝑜𝑐𝑢𝑚𝑒𝑛𝑡𝑠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𝑑𝑜𝑐𝑢𝑚𝑒𝑛𝑡𝑠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)</a:t>
                </a:r>
                <a:r>
                  <a:rPr lang="en-US" sz="1800" dirty="0">
                    <a:solidFill>
                      <a:schemeClr val="tx1"/>
                    </a:solidFill>
                    <a:latin typeface="+mj-lt"/>
                  </a:rPr>
                  <a:t>   </a:t>
                </a:r>
                <a:endParaRPr lang="vi-VN" sz="1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F93EDF-365F-A899-9306-AA8D9047F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52" y="3360823"/>
                <a:ext cx="7886641" cy="1080552"/>
              </a:xfrm>
              <a:prstGeom prst="rect">
                <a:avLst/>
              </a:prstGeom>
              <a:blipFill>
                <a:blip r:embed="rId5"/>
                <a:stretch>
                  <a:fillRect l="-696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746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582392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TF-IDF - Example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FFD34-8EB6-DFC5-8EE6-9FE3FCB343DD}"/>
              </a:ext>
            </a:extLst>
          </p:cNvPr>
          <p:cNvSpPr txBox="1"/>
          <p:nvPr/>
        </p:nvSpPr>
        <p:spPr>
          <a:xfrm>
            <a:off x="712500" y="1242400"/>
            <a:ext cx="29025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sentence example: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Text1: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phê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Text2: 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Tôi uống một ly nước lọc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Text3: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L</a:t>
            </a:r>
            <a:r>
              <a:rPr lang="vi-VN" dirty="0">
                <a:solidFill>
                  <a:schemeClr val="tx1"/>
                </a:solidFill>
                <a:latin typeface="+mj-lt"/>
              </a:rPr>
              <a:t>y cà phê đen được đặt trên bàn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D57B3-B797-6B8F-FBA4-E52B7F013786}"/>
              </a:ext>
            </a:extLst>
          </p:cNvPr>
          <p:cNvSpPr txBox="1"/>
          <p:nvPr/>
        </p:nvSpPr>
        <p:spPr>
          <a:xfrm>
            <a:off x="715099" y="2842838"/>
            <a:ext cx="2285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TF(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_phê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Text1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1/7 </a:t>
            </a:r>
            <a:endParaRPr lang="vi-VN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1AD01-79C6-4F1C-278C-4CEA407DE246}"/>
              </a:ext>
            </a:extLst>
          </p:cNvPr>
          <p:cNvSpPr txBox="1"/>
          <p:nvPr/>
        </p:nvSpPr>
        <p:spPr>
          <a:xfrm>
            <a:off x="712500" y="4482688"/>
            <a:ext cx="2285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IDF(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cà_phê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log(3/2)</a:t>
            </a:r>
            <a:endParaRPr lang="vi-VN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2EC52-3AEF-A068-C4A5-DEAB1F57FA1F}"/>
              </a:ext>
            </a:extLst>
          </p:cNvPr>
          <p:cNvSpPr txBox="1"/>
          <p:nvPr/>
        </p:nvSpPr>
        <p:spPr>
          <a:xfrm>
            <a:off x="4320481" y="1244335"/>
            <a:ext cx="29025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 processed: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Text1: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cà_phê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Text2: 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Tôi uống một ly nước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Text3: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L</a:t>
            </a:r>
            <a:r>
              <a:rPr lang="vi-VN" dirty="0">
                <a:solidFill>
                  <a:schemeClr val="tx1"/>
                </a:solidFill>
                <a:latin typeface="+mj-lt"/>
              </a:rPr>
              <a:t>y cà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_</a:t>
            </a:r>
            <a:r>
              <a:rPr lang="vi-VN" dirty="0">
                <a:solidFill>
                  <a:schemeClr val="tx1"/>
                </a:solidFill>
                <a:latin typeface="+mj-lt"/>
              </a:rPr>
              <a:t>phê đen được đặt trên bàn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0B1C7-1B53-5AC3-9A91-951647D1E66B}"/>
              </a:ext>
            </a:extLst>
          </p:cNvPr>
          <p:cNvSpPr txBox="1"/>
          <p:nvPr/>
        </p:nvSpPr>
        <p:spPr>
          <a:xfrm>
            <a:off x="715098" y="3364121"/>
            <a:ext cx="2285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TF(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_phê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Text2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endParaRPr lang="vi-VN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C64FE-2E26-9CD1-B978-EB6C11736309}"/>
              </a:ext>
            </a:extLst>
          </p:cNvPr>
          <p:cNvSpPr txBox="1"/>
          <p:nvPr/>
        </p:nvSpPr>
        <p:spPr>
          <a:xfrm>
            <a:off x="715097" y="3920056"/>
            <a:ext cx="2285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TF(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_phê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Text3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1/7 </a:t>
            </a:r>
            <a:endParaRPr lang="vi-VN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7ABD5-507F-5301-8204-82614BEA0816}"/>
              </a:ext>
            </a:extLst>
          </p:cNvPr>
          <p:cNvSpPr txBox="1"/>
          <p:nvPr/>
        </p:nvSpPr>
        <p:spPr>
          <a:xfrm>
            <a:off x="4323080" y="2842838"/>
            <a:ext cx="3545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TF*IDF(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_phê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Text1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1/7 * log(3/2) </a:t>
            </a:r>
            <a:endParaRPr lang="vi-VN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04EEF-77D9-1647-8242-BA0A0C831672}"/>
              </a:ext>
            </a:extLst>
          </p:cNvPr>
          <p:cNvSpPr txBox="1"/>
          <p:nvPr/>
        </p:nvSpPr>
        <p:spPr>
          <a:xfrm>
            <a:off x="4323079" y="3364121"/>
            <a:ext cx="3545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TF*IDF(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_phê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Text2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0 * log(3/2) </a:t>
            </a:r>
            <a:endParaRPr lang="vi-VN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4CFD8-D1E2-6350-E8D5-EC12EC85C246}"/>
              </a:ext>
            </a:extLst>
          </p:cNvPr>
          <p:cNvSpPr txBox="1"/>
          <p:nvPr/>
        </p:nvSpPr>
        <p:spPr>
          <a:xfrm>
            <a:off x="4323078" y="3920056"/>
            <a:ext cx="3545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TF*IDF(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_phê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Text3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= 1/7 * log(3/2)</a:t>
            </a:r>
            <a:endParaRPr lang="vi-VN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680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582392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Okapi BM25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A76746-8E85-C131-5388-DC9E8C539AF1}"/>
                  </a:ext>
                </a:extLst>
              </p:cNvPr>
              <p:cNvSpPr txBox="1"/>
              <p:nvPr/>
            </p:nvSpPr>
            <p:spPr>
              <a:xfrm>
                <a:off x="1669869" y="1844243"/>
                <a:ext cx="4869153" cy="727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𝑎𝑣𝑔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IDF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A76746-8E85-C131-5388-DC9E8C539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869" y="1844243"/>
                <a:ext cx="4869153" cy="727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F2D34D-5377-7D00-2452-2B04BDB11D08}"/>
                  </a:ext>
                </a:extLst>
              </p:cNvPr>
              <p:cNvSpPr txBox="1"/>
              <p:nvPr/>
            </p:nvSpPr>
            <p:spPr>
              <a:xfrm>
                <a:off x="1669869" y="3173593"/>
                <a:ext cx="2881423" cy="54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IDF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F2D34D-5377-7D00-2452-2B04BDB11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869" y="3173593"/>
                <a:ext cx="2881423" cy="546816"/>
              </a:xfrm>
              <a:prstGeom prst="rect">
                <a:avLst/>
              </a:prstGeom>
              <a:blipFill>
                <a:blip r:embed="rId4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081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452143"/>
            <a:ext cx="5823923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Okapi BM25</a:t>
            </a:r>
            <a:endParaRPr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FADE36-C5F9-4AAE-0CDC-B9CCB490989F}"/>
              </a:ext>
            </a:extLst>
          </p:cNvPr>
          <p:cNvSpPr/>
          <p:nvPr/>
        </p:nvSpPr>
        <p:spPr>
          <a:xfrm>
            <a:off x="2453980" y="2942738"/>
            <a:ext cx="1925515" cy="1049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BM25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25D67-9A17-0BDC-7089-3F2A91BC09F5}"/>
              </a:ext>
            </a:extLst>
          </p:cNvPr>
          <p:cNvSpPr txBox="1"/>
          <p:nvPr/>
        </p:nvSpPr>
        <p:spPr>
          <a:xfrm>
            <a:off x="409074" y="3313726"/>
            <a:ext cx="866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7265AD-2020-DAE5-1D54-7F1ECD497DAF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1275348" y="3467615"/>
            <a:ext cx="11786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79108B78-6573-968F-D30B-5697E1C2FE5B}"/>
              </a:ext>
            </a:extLst>
          </p:cNvPr>
          <p:cNvSpPr/>
          <p:nvPr/>
        </p:nvSpPr>
        <p:spPr>
          <a:xfrm>
            <a:off x="3092117" y="1684420"/>
            <a:ext cx="794083" cy="707400"/>
          </a:xfrm>
          <a:prstGeom prst="snip1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Wiki  document</a:t>
            </a:r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433F5B6B-B554-DADC-50A7-CF3AA5091DE7}"/>
              </a:ext>
            </a:extLst>
          </p:cNvPr>
          <p:cNvSpPr/>
          <p:nvPr/>
        </p:nvSpPr>
        <p:spPr>
          <a:xfrm>
            <a:off x="3284622" y="1362859"/>
            <a:ext cx="794083" cy="707400"/>
          </a:xfrm>
          <a:prstGeom prst="snip1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Wiki  document</a:t>
            </a:r>
          </a:p>
        </p:txBody>
      </p: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6581BABF-2B93-13EA-8489-D8A0AFA82AD6}"/>
              </a:ext>
            </a:extLst>
          </p:cNvPr>
          <p:cNvSpPr/>
          <p:nvPr/>
        </p:nvSpPr>
        <p:spPr>
          <a:xfrm>
            <a:off x="2771276" y="1544824"/>
            <a:ext cx="794083" cy="707400"/>
          </a:xfrm>
          <a:prstGeom prst="snip1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Wiki  document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1BE8DA-DFF7-02B1-297E-1FD149916619}"/>
              </a:ext>
            </a:extLst>
          </p:cNvPr>
          <p:cNvCxnSpPr>
            <a:stCxn id="2" idx="3"/>
          </p:cNvCxnSpPr>
          <p:nvPr/>
        </p:nvCxnSpPr>
        <p:spPr>
          <a:xfrm flipV="1">
            <a:off x="4379495" y="3467614"/>
            <a:ext cx="89033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ED75A6E6-A7B9-AC8D-A488-C41CF4824324}"/>
              </a:ext>
            </a:extLst>
          </p:cNvPr>
          <p:cNvSpPr/>
          <p:nvPr/>
        </p:nvSpPr>
        <p:spPr>
          <a:xfrm>
            <a:off x="5377651" y="2983450"/>
            <a:ext cx="794083" cy="707400"/>
          </a:xfrm>
          <a:prstGeom prst="snip1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Wiki  document</a:t>
            </a:r>
          </a:p>
        </p:txBody>
      </p: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6C9821CB-2A8B-3820-8280-AF993CF8D9AA}"/>
              </a:ext>
            </a:extLst>
          </p:cNvPr>
          <p:cNvSpPr/>
          <p:nvPr/>
        </p:nvSpPr>
        <p:spPr>
          <a:xfrm>
            <a:off x="5530051" y="3135850"/>
            <a:ext cx="794083" cy="707400"/>
          </a:xfrm>
          <a:prstGeom prst="snip1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Wiki  document</a:t>
            </a:r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66A9ABC6-8262-6CA2-87F2-E3CD58B9CD4D}"/>
              </a:ext>
            </a:extLst>
          </p:cNvPr>
          <p:cNvSpPr/>
          <p:nvPr/>
        </p:nvSpPr>
        <p:spPr>
          <a:xfrm>
            <a:off x="5682451" y="3288250"/>
            <a:ext cx="794083" cy="707400"/>
          </a:xfrm>
          <a:prstGeom prst="snip1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Ranked Wiki  document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8444D4-08F0-6EC6-2D25-7510A41633DD}"/>
              </a:ext>
            </a:extLst>
          </p:cNvPr>
          <p:cNvCxnSpPr>
            <a:cxnSpLocks/>
          </p:cNvCxnSpPr>
          <p:nvPr/>
        </p:nvCxnSpPr>
        <p:spPr>
          <a:xfrm>
            <a:off x="6539022" y="3503706"/>
            <a:ext cx="908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4816FE-8B0E-92B5-032A-5D57E519EFD8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416738" y="2391820"/>
            <a:ext cx="0" cy="55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2F624F-24B4-8C37-D236-70A7E94E4598}"/>
                  </a:ext>
                </a:extLst>
              </p:cNvPr>
              <p:cNvSpPr txBox="1"/>
              <p:nvPr/>
            </p:nvSpPr>
            <p:spPr>
              <a:xfrm>
                <a:off x="7474690" y="3375764"/>
                <a:ext cx="11693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h𝑖𝑔h𝑒𝑠𝑡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2F624F-24B4-8C37-D236-70A7E94E4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690" y="3375764"/>
                <a:ext cx="1169358" cy="430887"/>
              </a:xfrm>
              <a:prstGeom prst="rect">
                <a:avLst/>
              </a:prstGeom>
              <a:blipFill>
                <a:blip r:embed="rId3"/>
                <a:stretch>
                  <a:fillRect l="-468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163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D91C4F-AC98-A1CA-0969-7CE4F66C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888"/>
            <a:ext cx="9189254" cy="33836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5CB2A5F-D67A-BAA1-ECE6-FBC36CF3584D}"/>
              </a:ext>
            </a:extLst>
          </p:cNvPr>
          <p:cNvSpPr/>
          <p:nvPr/>
        </p:nvSpPr>
        <p:spPr>
          <a:xfrm>
            <a:off x="3329355" y="2778369"/>
            <a:ext cx="1008184" cy="707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34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25932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BERT Sentence Pair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BECD2-CE92-6AC1-5441-3F43F7CC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49" y="1471612"/>
            <a:ext cx="6699902" cy="28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87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25932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BERT Sentence Pair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0F203-890E-6496-C71E-8CB0E5AA3C05}"/>
              </a:ext>
            </a:extLst>
          </p:cNvPr>
          <p:cNvSpPr/>
          <p:nvPr/>
        </p:nvSpPr>
        <p:spPr>
          <a:xfrm>
            <a:off x="5097816" y="3593804"/>
            <a:ext cx="2711304" cy="812677"/>
          </a:xfrm>
          <a:prstGeom prst="rect">
            <a:avLst/>
          </a:prstGeom>
          <a:solidFill>
            <a:schemeClr val="tx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~12300 entities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FALSE_LONG_ANSWER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AA7DC-8455-1FE8-7B31-A3A9D043A22C}"/>
              </a:ext>
            </a:extLst>
          </p:cNvPr>
          <p:cNvSpPr/>
          <p:nvPr/>
        </p:nvSpPr>
        <p:spPr>
          <a:xfrm>
            <a:off x="5097816" y="1516187"/>
            <a:ext cx="2711304" cy="812677"/>
          </a:xfrm>
          <a:prstGeom prst="rect">
            <a:avLst/>
          </a:prstGeom>
          <a:solidFill>
            <a:schemeClr val="tx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~12100 entities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FULL_ANNOTATION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PARTIAL_ANNOTATION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D000AE2-7F7D-1244-4E8E-86FFD97A97E3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1780741" y="1922526"/>
            <a:ext cx="3317075" cy="976625"/>
          </a:xfrm>
          <a:prstGeom prst="bentConnector3">
            <a:avLst>
              <a:gd name="adj1" fmla="val 7683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083C59E-2D85-F18A-CB50-53F14A84840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780741" y="2899151"/>
            <a:ext cx="3317075" cy="1100992"/>
          </a:xfrm>
          <a:prstGeom prst="bentConnector3">
            <a:avLst>
              <a:gd name="adj1" fmla="val 7646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0CDEB8-2ECB-B46F-A62D-F222790914F3}"/>
              </a:ext>
            </a:extLst>
          </p:cNvPr>
          <p:cNvCxnSpPr>
            <a:cxnSpLocks/>
            <a:stCxn id="8" idx="3"/>
            <a:endCxn id="22" idx="1"/>
          </p:cNvCxnSpPr>
          <p:nvPr/>
        </p:nvCxnSpPr>
        <p:spPr>
          <a:xfrm flipV="1">
            <a:off x="7809120" y="1915524"/>
            <a:ext cx="749728" cy="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4603B-C93D-6EA7-AFC9-1FFA35CD2172}"/>
              </a:ext>
            </a:extLst>
          </p:cNvPr>
          <p:cNvSpPr txBox="1"/>
          <p:nvPr/>
        </p:nvSpPr>
        <p:spPr>
          <a:xfrm>
            <a:off x="7889546" y="1654522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label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666921-4376-5F3C-030B-A3028652EDEB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7809120" y="4000142"/>
            <a:ext cx="7335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D7825A-B73F-A323-A828-07CCE2F0DB13}"/>
              </a:ext>
            </a:extLst>
          </p:cNvPr>
          <p:cNvSpPr txBox="1"/>
          <p:nvPr/>
        </p:nvSpPr>
        <p:spPr>
          <a:xfrm>
            <a:off x="7902496" y="3748400"/>
            <a:ext cx="56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label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067970-4749-CEAD-7DFF-53EE3B1F5518}"/>
              </a:ext>
            </a:extLst>
          </p:cNvPr>
          <p:cNvSpPr txBox="1"/>
          <p:nvPr/>
        </p:nvSpPr>
        <p:spPr>
          <a:xfrm>
            <a:off x="8558848" y="17616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ECB801-8585-AD5C-6F92-57CBE3F1BBF8}"/>
              </a:ext>
            </a:extLst>
          </p:cNvPr>
          <p:cNvSpPr txBox="1"/>
          <p:nvPr/>
        </p:nvSpPr>
        <p:spPr>
          <a:xfrm>
            <a:off x="8542623" y="38462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0175C3-A989-6B79-5737-C89CF87BEA75}"/>
              </a:ext>
            </a:extLst>
          </p:cNvPr>
          <p:cNvSpPr/>
          <p:nvPr/>
        </p:nvSpPr>
        <p:spPr>
          <a:xfrm>
            <a:off x="132695" y="2319676"/>
            <a:ext cx="1648046" cy="1158949"/>
          </a:xfrm>
          <a:prstGeom prst="rect">
            <a:avLst/>
          </a:prstGeom>
          <a:solidFill>
            <a:schemeClr val="tx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Training 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CDF2D7-55F4-E0C8-0FB4-439B32D9C98F}"/>
              </a:ext>
            </a:extLst>
          </p:cNvPr>
          <p:cNvSpPr txBox="1"/>
          <p:nvPr/>
        </p:nvSpPr>
        <p:spPr>
          <a:xfrm>
            <a:off x="2097024" y="2571750"/>
            <a:ext cx="191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“Question”, “Text”</a:t>
            </a:r>
          </a:p>
        </p:txBody>
      </p:sp>
    </p:spTree>
    <p:extLst>
      <p:ext uri="{BB962C8B-B14F-4D97-AF65-F5344CB8AC3E}">
        <p14:creationId xmlns:p14="http://schemas.microsoft.com/office/powerpoint/2010/main" val="674192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D91C4F-AC98-A1CA-0969-7CE4F66C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888"/>
            <a:ext cx="9189254" cy="33836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5CB2A5F-D67A-BAA1-ECE6-FBC36CF3584D}"/>
              </a:ext>
            </a:extLst>
          </p:cNvPr>
          <p:cNvSpPr/>
          <p:nvPr/>
        </p:nvSpPr>
        <p:spPr>
          <a:xfrm>
            <a:off x="4841632" y="2754923"/>
            <a:ext cx="1008184" cy="707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9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47EFDA3-BEB1-2C09-9099-5F56A3A8E1FE}"/>
              </a:ext>
            </a:extLst>
          </p:cNvPr>
          <p:cNvSpPr/>
          <p:nvPr/>
        </p:nvSpPr>
        <p:spPr>
          <a:xfrm>
            <a:off x="483760" y="1756737"/>
            <a:ext cx="5102654" cy="256381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450315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Answer Extraction</a:t>
            </a: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756412-CDBB-F9DF-1537-93CE499CD244}"/>
              </a:ext>
            </a:extLst>
          </p:cNvPr>
          <p:cNvSpPr/>
          <p:nvPr/>
        </p:nvSpPr>
        <p:spPr>
          <a:xfrm>
            <a:off x="2237157" y="2826674"/>
            <a:ext cx="1648048" cy="1158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BERT Question Answering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BDE88C-C493-9C35-E84D-225FB7E1E1D5}"/>
                  </a:ext>
                </a:extLst>
              </p:cNvPr>
              <p:cNvSpPr txBox="1"/>
              <p:nvPr/>
            </p:nvSpPr>
            <p:spPr>
              <a:xfrm>
                <a:off x="648044" y="3569491"/>
                <a:ext cx="77572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𝑄𝑢𝑒𝑠𝑡𝑖𝑜𝑛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BDE88C-C493-9C35-E84D-225FB7E1E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4" y="3569491"/>
                <a:ext cx="775725" cy="215444"/>
              </a:xfrm>
              <a:prstGeom prst="rect">
                <a:avLst/>
              </a:prstGeom>
              <a:blipFill>
                <a:blip r:embed="rId3"/>
                <a:stretch>
                  <a:fillRect l="-6250" r="-546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DA67AB-B20D-7F5F-13AF-20C7D5142B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23769" y="3677213"/>
            <a:ext cx="813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F2F81-7DD3-CEF6-E14E-8741500E0C38}"/>
                  </a:ext>
                </a:extLst>
              </p:cNvPr>
              <p:cNvSpPr txBox="1"/>
              <p:nvPr/>
            </p:nvSpPr>
            <p:spPr>
              <a:xfrm>
                <a:off x="935666" y="1291498"/>
                <a:ext cx="53994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𝑇𝑒𝑥𝑡𝑠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𝑇𝑒𝑥𝑡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𝑇𝑒𝑥𝑡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𝑡𝑒𝑥𝑡𝑠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𝑤𝑖𝑘𝑖𝑝𝑒𝑑𝑖𝑎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𝑎𝑟𝑡𝑖𝑐𝑙𝑒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1F2F81-7DD3-CEF6-E14E-8741500E0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1291498"/>
                <a:ext cx="5399427" cy="215444"/>
              </a:xfrm>
              <a:prstGeom prst="rect">
                <a:avLst/>
              </a:prstGeom>
              <a:blipFill>
                <a:blip r:embed="rId4"/>
                <a:stretch>
                  <a:fillRect l="-113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C3FC00-1D00-F13B-C675-350017670B77}"/>
                  </a:ext>
                </a:extLst>
              </p:cNvPr>
              <p:cNvSpPr txBox="1"/>
              <p:nvPr/>
            </p:nvSpPr>
            <p:spPr>
              <a:xfrm>
                <a:off x="648044" y="3036500"/>
                <a:ext cx="46935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𝑇𝑒𝑥𝑡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C3FC00-1D00-F13B-C675-350017670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4" y="3036500"/>
                <a:ext cx="469359" cy="215444"/>
              </a:xfrm>
              <a:prstGeom prst="rect">
                <a:avLst/>
              </a:prstGeom>
              <a:blipFill>
                <a:blip r:embed="rId5"/>
                <a:stretch>
                  <a:fillRect l="-6494" r="-129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D59AE7-035E-7F04-ECCA-31B4A9F70CC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117403" y="3144222"/>
            <a:ext cx="1119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1FD5C7E-1E63-82FC-A236-027A8B0D3632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535519" y="1874132"/>
            <a:ext cx="1509574" cy="8151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D1ED1-32CA-58DA-4DA7-4F6BD2EC8311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3885205" y="3406149"/>
            <a:ext cx="215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8F15EE-2F05-1686-AB14-9FEEF25A65F1}"/>
                  </a:ext>
                </a:extLst>
              </p:cNvPr>
              <p:cNvSpPr txBox="1"/>
              <p:nvPr/>
            </p:nvSpPr>
            <p:spPr>
              <a:xfrm>
                <a:off x="4100983" y="3298427"/>
                <a:ext cx="12849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𝐴𝑛𝑠𝑤𝑒𝑟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8F15EE-2F05-1686-AB14-9FEEF25A6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983" y="3298427"/>
                <a:ext cx="1284967" cy="215444"/>
              </a:xfrm>
              <a:prstGeom prst="rect">
                <a:avLst/>
              </a:prstGeom>
              <a:blipFill>
                <a:blip r:embed="rId6"/>
                <a:stretch>
                  <a:fillRect l="-237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398570-9086-F4BC-5634-44AB59CEF30B}"/>
              </a:ext>
            </a:extLst>
          </p:cNvPr>
          <p:cNvCxnSpPr>
            <a:cxnSpLocks/>
            <a:stCxn id="19" idx="3"/>
            <a:endCxn id="27" idx="1"/>
          </p:cNvCxnSpPr>
          <p:nvPr/>
        </p:nvCxnSpPr>
        <p:spPr>
          <a:xfrm flipV="1">
            <a:off x="5586414" y="3036500"/>
            <a:ext cx="2674862" cy="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DF7E96-9C81-DCA2-449A-5349CBD220C5}"/>
                  </a:ext>
                </a:extLst>
              </p:cNvPr>
              <p:cNvSpPr txBox="1"/>
              <p:nvPr/>
            </p:nvSpPr>
            <p:spPr>
              <a:xfrm>
                <a:off x="8261276" y="2928778"/>
                <a:ext cx="6612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𝐴𝑛𝑠𝑤𝑒𝑟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DF7E96-9C81-DCA2-449A-5349CBD22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276" y="2928778"/>
                <a:ext cx="661207" cy="215444"/>
              </a:xfrm>
              <a:prstGeom prst="rect">
                <a:avLst/>
              </a:prstGeom>
              <a:blipFill>
                <a:blip r:embed="rId7"/>
                <a:stretch>
                  <a:fillRect l="-5505" r="-275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2A0F9B-477E-159E-A699-19C679607DF4}"/>
                  </a:ext>
                </a:extLst>
              </p:cNvPr>
              <p:cNvSpPr txBox="1"/>
              <p:nvPr/>
            </p:nvSpPr>
            <p:spPr>
              <a:xfrm>
                <a:off x="5846594" y="2817016"/>
                <a:ext cx="200625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𝐺𝑒𝑡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𝑎𝑛𝑠𝑤𝑒𝑟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h𝑖𝑔h𝑒𝑠𝑡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2A0F9B-477E-159E-A699-19C679607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594" y="2817016"/>
                <a:ext cx="2006255" cy="153888"/>
              </a:xfrm>
              <a:prstGeom prst="rect">
                <a:avLst/>
              </a:prstGeom>
              <a:blipFill>
                <a:blip r:embed="rId8"/>
                <a:stretch>
                  <a:fillRect l="-912" r="-608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4D91C4F-AC98-A1CA-0969-7CE4F66C3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888"/>
            <a:ext cx="9189254" cy="33836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5CB2A5F-D67A-BAA1-ECE6-FBC36CF3584D}"/>
              </a:ext>
            </a:extLst>
          </p:cNvPr>
          <p:cNvSpPr/>
          <p:nvPr/>
        </p:nvSpPr>
        <p:spPr>
          <a:xfrm>
            <a:off x="6365632" y="1781907"/>
            <a:ext cx="1008184" cy="707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40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25932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 BERT Sentence Pair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0D3E6-1D6A-FAB1-124E-31CADBCC0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01" y="1541951"/>
            <a:ext cx="6718798" cy="256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16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25932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BERT Sentence Pair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BAAD92-EB53-5E22-B0DD-E225AB31C42B}"/>
              </a:ext>
            </a:extLst>
          </p:cNvPr>
          <p:cNvSpPr/>
          <p:nvPr/>
        </p:nvSpPr>
        <p:spPr>
          <a:xfrm>
            <a:off x="308344" y="2732906"/>
            <a:ext cx="1648046" cy="1158949"/>
          </a:xfrm>
          <a:prstGeom prst="rect">
            <a:avLst/>
          </a:prstGeom>
          <a:solidFill>
            <a:schemeClr val="tx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Training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3131F9-C64E-6506-DD13-97F758B8DDC0}"/>
              </a:ext>
            </a:extLst>
          </p:cNvPr>
          <p:cNvSpPr/>
          <p:nvPr/>
        </p:nvSpPr>
        <p:spPr>
          <a:xfrm>
            <a:off x="2519917" y="2909058"/>
            <a:ext cx="2052083" cy="812677"/>
          </a:xfrm>
          <a:prstGeom prst="rect">
            <a:avLst/>
          </a:prstGeom>
          <a:solidFill>
            <a:schemeClr val="tx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~4000 entities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FULL_ANNOTATION with answer is wiki article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0BE85D1A-5794-4ACE-71CC-F3632410540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956390" y="3312381"/>
            <a:ext cx="563527" cy="3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63B8E5-6B8D-48C1-5604-4CB998B522B9}"/>
              </a:ext>
            </a:extLst>
          </p:cNvPr>
          <p:cNvSpPr/>
          <p:nvPr/>
        </p:nvSpPr>
        <p:spPr>
          <a:xfrm>
            <a:off x="4986670" y="1920229"/>
            <a:ext cx="2052083" cy="812677"/>
          </a:xfrm>
          <a:prstGeom prst="rect">
            <a:avLst/>
          </a:prstGeom>
          <a:solidFill>
            <a:schemeClr val="tx2">
              <a:lumMod val="9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Use BM25 get top 3 articles not answer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84313D6-DCC8-C5D6-EF3B-82DA900DC782}"/>
              </a:ext>
            </a:extLst>
          </p:cNvPr>
          <p:cNvCxnSpPr>
            <a:stCxn id="5" idx="0"/>
            <a:endCxn id="22" idx="1"/>
          </p:cNvCxnSpPr>
          <p:nvPr/>
        </p:nvCxnSpPr>
        <p:spPr>
          <a:xfrm rot="5400000" flipH="1" flipV="1">
            <a:off x="3975069" y="1897458"/>
            <a:ext cx="582490" cy="14407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F89260-F64D-8B4B-B5F6-C556EFC0A9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72000" y="3315397"/>
            <a:ext cx="3179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00EE453-FC10-0044-B899-0B00803C9FBD}"/>
              </a:ext>
            </a:extLst>
          </p:cNvPr>
          <p:cNvCxnSpPr>
            <a:stCxn id="22" idx="3"/>
          </p:cNvCxnSpPr>
          <p:nvPr/>
        </p:nvCxnSpPr>
        <p:spPr>
          <a:xfrm flipV="1">
            <a:off x="7038753" y="2326567"/>
            <a:ext cx="7123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1D78094F-CC62-A7E7-A3FE-578D114C4766}"/>
              </a:ext>
            </a:extLst>
          </p:cNvPr>
          <p:cNvSpPr txBox="1"/>
          <p:nvPr/>
        </p:nvSpPr>
        <p:spPr>
          <a:xfrm>
            <a:off x="7832393" y="21716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F21D599-CEE5-41CF-6FA4-839CD8CEBC1F}"/>
              </a:ext>
            </a:extLst>
          </p:cNvPr>
          <p:cNvSpPr txBox="1"/>
          <p:nvPr/>
        </p:nvSpPr>
        <p:spPr>
          <a:xfrm>
            <a:off x="7832393" y="31584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43485-1252-7622-407C-99AB31ECF5CD}"/>
              </a:ext>
            </a:extLst>
          </p:cNvPr>
          <p:cNvSpPr txBox="1"/>
          <p:nvPr/>
        </p:nvSpPr>
        <p:spPr>
          <a:xfrm>
            <a:off x="5880079" y="3035380"/>
            <a:ext cx="56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label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F0053-55C6-F01C-B5C0-65EBBC2E38B7}"/>
              </a:ext>
            </a:extLst>
          </p:cNvPr>
          <p:cNvSpPr txBox="1"/>
          <p:nvPr/>
        </p:nvSpPr>
        <p:spPr>
          <a:xfrm>
            <a:off x="7113456" y="2048523"/>
            <a:ext cx="562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89190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25932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BERT Sentence Pair – Train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295B4-0C6F-39EA-C52A-90B50DC175EF}"/>
              </a:ext>
            </a:extLst>
          </p:cNvPr>
          <p:cNvSpPr txBox="1"/>
          <p:nvPr/>
        </p:nvSpPr>
        <p:spPr>
          <a:xfrm>
            <a:off x="715099" y="1351606"/>
            <a:ext cx="525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Pre-trained: </a:t>
            </a:r>
            <a:r>
              <a:rPr lang="en-US" sz="1200" dirty="0" err="1">
                <a:hlinkClick r:id="rId3"/>
              </a:rPr>
              <a:t>nguyenvulebinh</a:t>
            </a:r>
            <a:r>
              <a:rPr lang="en-US" sz="1200" dirty="0">
                <a:hlinkClick r:id="rId3"/>
              </a:rPr>
              <a:t>/vi-</a:t>
            </a:r>
            <a:r>
              <a:rPr lang="en-US" sz="1200" dirty="0" err="1">
                <a:hlinkClick r:id="rId3"/>
              </a:rPr>
              <a:t>mrc</a:t>
            </a:r>
            <a:r>
              <a:rPr lang="en-US" sz="1200" dirty="0">
                <a:hlinkClick r:id="rId3"/>
              </a:rPr>
              <a:t>-base · Hugging Face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6FB004BD-A19F-6E80-EFA1-8AD666429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28816"/>
              </p:ext>
            </p:extLst>
          </p:nvPr>
        </p:nvGraphicFramePr>
        <p:xfrm>
          <a:off x="715098" y="1981994"/>
          <a:ext cx="7737240" cy="2296928"/>
        </p:xfrm>
        <a:graphic>
          <a:graphicData uri="http://schemas.openxmlformats.org/drawingml/2006/table">
            <a:tbl>
              <a:tblPr firstRow="1" bandRow="1">
                <a:tableStyleId>{A00ED3A9-8EFD-4238-BEA1-B370D7D8BB0B}</a:tableStyleId>
              </a:tblPr>
              <a:tblGrid>
                <a:gridCol w="3868620">
                  <a:extLst>
                    <a:ext uri="{9D8B030D-6E8A-4147-A177-3AD203B41FA5}">
                      <a16:colId xmlns:a16="http://schemas.microsoft.com/office/drawing/2014/main" val="1420716920"/>
                    </a:ext>
                  </a:extLst>
                </a:gridCol>
                <a:gridCol w="3868620">
                  <a:extLst>
                    <a:ext uri="{9D8B030D-6E8A-4147-A177-3AD203B41FA5}">
                      <a16:colId xmlns:a16="http://schemas.microsoft.com/office/drawing/2014/main" val="2889795698"/>
                    </a:ext>
                  </a:extLst>
                </a:gridCol>
              </a:tblGrid>
              <a:tr h="392683">
                <a:tc>
                  <a:txBody>
                    <a:bodyPr/>
                    <a:lstStyle/>
                    <a:p>
                      <a:r>
                        <a:rPr lang="en-US" dirty="0"/>
                        <a:t>First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230733"/>
                  </a:ext>
                </a:extLst>
              </a:tr>
              <a:tr h="1904245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Score: 0.8233593524139925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Loss: 0.2538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Loss: 0.3580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10 epoch.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each epoch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715</a:t>
                      </a: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Score: 0.8700808625336928</a:t>
                      </a:r>
                    </a:p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Loss: 0.1621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Loss: 0.1600</a:t>
                      </a:r>
                    </a:p>
                    <a:p>
                      <a:endParaRPr lang="en-US" dirty="0"/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Num Epoch = 10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Time each epoch =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1261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753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678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25932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System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49DF0F-16AB-76F4-D604-0BDF19EEFA46}"/>
                  </a:ext>
                </a:extLst>
              </p:cNvPr>
              <p:cNvSpPr txBox="1"/>
              <p:nvPr/>
            </p:nvSpPr>
            <p:spPr>
              <a:xfrm>
                <a:off x="708929" y="1285396"/>
                <a:ext cx="3224458" cy="432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𝑛𝑢𝑚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den>
                    </m:f>
                  </m:oMath>
                </a14:m>
                <a:r>
                  <a:rPr lang="en-US" sz="1800" dirty="0"/>
                  <a:t> = 0.42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49DF0F-16AB-76F4-D604-0BDF19EE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29" y="1285396"/>
                <a:ext cx="3224458" cy="432939"/>
              </a:xfrm>
              <a:prstGeom prst="rect">
                <a:avLst/>
              </a:prstGeom>
              <a:blipFill>
                <a:blip r:embed="rId3"/>
                <a:stretch>
                  <a:fillRect l="-3214" t="-4225" r="-4537" b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DD75C16-B0E3-2DED-1CB0-E9C733428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044945"/>
              </p:ext>
            </p:extLst>
          </p:nvPr>
        </p:nvGraphicFramePr>
        <p:xfrm>
          <a:off x="942340" y="2044866"/>
          <a:ext cx="7259320" cy="27606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3629660">
                  <a:extLst>
                    <a:ext uri="{9D8B030D-6E8A-4147-A177-3AD203B41FA5}">
                      <a16:colId xmlns:a16="http://schemas.microsoft.com/office/drawing/2014/main" val="1786854934"/>
                    </a:ext>
                  </a:extLst>
                </a:gridCol>
                <a:gridCol w="3629660">
                  <a:extLst>
                    <a:ext uri="{9D8B030D-6E8A-4147-A177-3AD203B41FA5}">
                      <a16:colId xmlns:a16="http://schemas.microsoft.com/office/drawing/2014/main" val="1428988968"/>
                    </a:ext>
                  </a:extLst>
                </a:gridCol>
              </a:tblGrid>
              <a:tr h="55212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63007"/>
                  </a:ext>
                </a:extLst>
              </a:tr>
              <a:tr h="552120">
                <a:tc rowSpan="2">
                  <a:txBody>
                    <a:bodyPr/>
                    <a:lstStyle/>
                    <a:p>
                      <a:r>
                        <a:rPr lang="en-US" dirty="0" err="1"/>
                        <a:t>Tây</a:t>
                      </a:r>
                      <a:r>
                        <a:rPr lang="en-US" dirty="0"/>
                        <a:t> Du </a:t>
                      </a:r>
                      <a:r>
                        <a:rPr lang="en-US" dirty="0" err="1"/>
                        <a:t>Ký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Kỷ</a:t>
                      </a:r>
                      <a:r>
                        <a:rPr lang="en-US" dirty="0"/>
                        <a:t> Trung </a:t>
                      </a:r>
                      <a:r>
                        <a:rPr lang="en-US" dirty="0" err="1"/>
                        <a:t>khởi</a:t>
                      </a:r>
                      <a:r>
                        <a:rPr lang="en-US" dirty="0"/>
                        <a:t> quay </a:t>
                      </a:r>
                      <a:r>
                        <a:rPr lang="en-US" dirty="0" err="1"/>
                        <a:t>năm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nào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Predict: 2009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440895"/>
                  </a:ext>
                </a:extLst>
              </a:tr>
              <a:tr h="5521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True Answer: 2014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002368"/>
                  </a:ext>
                </a:extLst>
              </a:tr>
              <a:tr h="55212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Huấn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luyện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viên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bóng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đá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Park Hang Seo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năm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bao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nhiêu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Predict: 1967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88872"/>
                  </a:ext>
                </a:extLst>
              </a:tr>
              <a:tr h="55212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Answer: 1957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64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12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25932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System</a:t>
            </a:r>
            <a:endParaRPr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111AA958-745F-6274-B377-D101E500E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372419"/>
              </p:ext>
            </p:extLst>
          </p:nvPr>
        </p:nvGraphicFramePr>
        <p:xfrm>
          <a:off x="715098" y="1354298"/>
          <a:ext cx="7863418" cy="32542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3931709">
                  <a:extLst>
                    <a:ext uri="{9D8B030D-6E8A-4147-A177-3AD203B41FA5}">
                      <a16:colId xmlns:a16="http://schemas.microsoft.com/office/drawing/2014/main" val="1786854934"/>
                    </a:ext>
                  </a:extLst>
                </a:gridCol>
                <a:gridCol w="3931709">
                  <a:extLst>
                    <a:ext uri="{9D8B030D-6E8A-4147-A177-3AD203B41FA5}">
                      <a16:colId xmlns:a16="http://schemas.microsoft.com/office/drawing/2014/main" val="1428988968"/>
                    </a:ext>
                  </a:extLst>
                </a:gridCol>
              </a:tblGrid>
              <a:tr h="6508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63007"/>
                  </a:ext>
                </a:extLst>
              </a:tr>
              <a:tr h="650840">
                <a:tc rowSpan="2">
                  <a:txBody>
                    <a:bodyPr/>
                    <a:lstStyle/>
                    <a:p>
                      <a:r>
                        <a:rPr lang="en-US" dirty="0" err="1"/>
                        <a:t>Tên</a:t>
                      </a:r>
                      <a:r>
                        <a:rPr lang="en-US" dirty="0"/>
                        <a:t> con song </a:t>
                      </a:r>
                      <a:r>
                        <a:rPr lang="en-US" dirty="0" err="1"/>
                        <a:t>dài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châu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Âu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Predict: wiki/</a:t>
                      </a:r>
                      <a:r>
                        <a:rPr lang="en-US" dirty="0" err="1"/>
                        <a:t>Sông_Volga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440895"/>
                  </a:ext>
                </a:extLst>
              </a:tr>
              <a:tr h="65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True Answer: wiki/</a:t>
                      </a:r>
                      <a:r>
                        <a:rPr lang="en-US" dirty="0" err="1"/>
                        <a:t>Sông_Volga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002368"/>
                  </a:ext>
                </a:extLst>
              </a:tr>
              <a:tr h="65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Tổng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thống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Hoa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Kỳ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thứ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45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là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Predict: wiki/</a:t>
                      </a:r>
                      <a:r>
                        <a:rPr lang="en-US" dirty="0" err="1"/>
                        <a:t>Donald_Trump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88872"/>
                  </a:ext>
                </a:extLst>
              </a:tr>
              <a:tr h="65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Answer: wiki/</a:t>
                      </a:r>
                      <a:r>
                        <a:rPr lang="en-US" dirty="0" err="1"/>
                        <a:t>Donald_Trump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64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132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099" y="535000"/>
            <a:ext cx="725932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System</a:t>
            </a:r>
            <a:endParaRPr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111AA958-745F-6274-B377-D101E500E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41357"/>
              </p:ext>
            </p:extLst>
          </p:nvPr>
        </p:nvGraphicFramePr>
        <p:xfrm>
          <a:off x="715098" y="1354298"/>
          <a:ext cx="7863418" cy="325420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3931709">
                  <a:extLst>
                    <a:ext uri="{9D8B030D-6E8A-4147-A177-3AD203B41FA5}">
                      <a16:colId xmlns:a16="http://schemas.microsoft.com/office/drawing/2014/main" val="1786854934"/>
                    </a:ext>
                  </a:extLst>
                </a:gridCol>
                <a:gridCol w="3931709">
                  <a:extLst>
                    <a:ext uri="{9D8B030D-6E8A-4147-A177-3AD203B41FA5}">
                      <a16:colId xmlns:a16="http://schemas.microsoft.com/office/drawing/2014/main" val="1428988968"/>
                    </a:ext>
                  </a:extLst>
                </a:gridCol>
              </a:tblGrid>
              <a:tr h="6508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963007"/>
                  </a:ext>
                </a:extLst>
              </a:tr>
              <a:tr h="650840">
                <a:tc rowSpan="2">
                  <a:txBody>
                    <a:bodyPr/>
                    <a:lstStyle/>
                    <a:p>
                      <a:r>
                        <a:rPr lang="en-US" dirty="0"/>
                        <a:t>Thành </a:t>
                      </a:r>
                      <a:r>
                        <a:rPr lang="en-US" dirty="0" err="1"/>
                        <a:t>phố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nào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tỉnh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lỵ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Kon Tum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Predict: 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wiki/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Đáng_Kon_Tum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Short_candidate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thành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phố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Kon Tum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440895"/>
                  </a:ext>
                </a:extLst>
              </a:tr>
              <a:tr h="65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True Answer: 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wiki/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Kon_Tum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_(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thành_phố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Short_candidate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thành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phố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Kon Tum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002368"/>
                  </a:ext>
                </a:extLst>
              </a:tr>
              <a:tr h="650840">
                <a:tc rowSpan="2"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Ai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hiện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là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giám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đốc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điều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hành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Xiaomi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Predict: 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wiki/Lei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Short_candidate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Lei Jun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88872"/>
                  </a:ext>
                </a:extLst>
              </a:tr>
              <a:tr h="65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True Answer: 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wiki/</a:t>
                      </a: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Lôi_Quân</a:t>
                      </a:r>
                      <a:endParaRPr lang="en-US" sz="1400" b="0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Short_candidate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Lei Jun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64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050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8" name="Google Shape;448;p26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30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1EB80-73C5-E167-6802-5D2075BA8514}"/>
              </a:ext>
            </a:extLst>
          </p:cNvPr>
          <p:cNvSpPr txBox="1"/>
          <p:nvPr/>
        </p:nvSpPr>
        <p:spPr>
          <a:xfrm>
            <a:off x="276447" y="1181626"/>
            <a:ext cx="3678865" cy="151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000" b="0" i="0" u="none" strike="noStrike" dirty="0">
                <a:solidFill>
                  <a:srgbClr val="E67CB9"/>
                </a:solidFill>
                <a:effectLst/>
                <a:latin typeface="Golos Text" panose="020B0604020202020204" charset="0"/>
              </a:rPr>
              <a:t>(-) </a:t>
            </a:r>
            <a:r>
              <a:rPr lang="en-US" sz="2000" b="0" i="0" u="none" strike="noStrike" dirty="0">
                <a:solidFill>
                  <a:srgbClr val="333746"/>
                </a:solidFill>
                <a:effectLst/>
                <a:latin typeface="Golos Text" panose="020B0604020202020204" charset="0"/>
              </a:rPr>
              <a:t>Gained</a:t>
            </a:r>
            <a:endParaRPr lang="en-US" sz="1400" b="0" i="0" u="none" strike="noStrike" dirty="0">
              <a:solidFill>
                <a:srgbClr val="333746"/>
              </a:solidFill>
              <a:effectLst/>
              <a:latin typeface="Golos Text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33746"/>
                </a:solidFill>
                <a:effectLst/>
                <a:latin typeface="Golos Text" panose="020B0604020202020204" charset="0"/>
              </a:rPr>
              <a:t> Experience working with LLM, Information Retrieval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333746"/>
                </a:solidFill>
                <a:effectLst/>
                <a:latin typeface="Golos Text" panose="020B0604020202020204" charset="0"/>
              </a:rPr>
              <a:t> Knowledge with BERT architecture, BM25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0AB733-88C1-AB44-9037-552C1758BABD}"/>
              </a:ext>
            </a:extLst>
          </p:cNvPr>
          <p:cNvSpPr txBox="1"/>
          <p:nvPr/>
        </p:nvSpPr>
        <p:spPr>
          <a:xfrm>
            <a:off x="4572000" y="932449"/>
            <a:ext cx="4572000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000" b="0" i="0" u="none" strike="noStrike" dirty="0">
                <a:solidFill>
                  <a:srgbClr val="E67CB9"/>
                </a:solidFill>
                <a:effectLst/>
                <a:latin typeface="Golos Text" panose="020B0604020202020204" charset="0"/>
              </a:rPr>
              <a:t>(-) </a:t>
            </a:r>
            <a:r>
              <a:rPr lang="en-US" sz="2000" b="0" i="0" u="none" strike="noStrike" dirty="0">
                <a:solidFill>
                  <a:srgbClr val="333746"/>
                </a:solidFill>
                <a:effectLst/>
                <a:latin typeface="Golos Text" panose="020B0604020202020204" charset="0"/>
              </a:rPr>
              <a:t>Can </a:t>
            </a:r>
            <a:r>
              <a:rPr lang="en-US" sz="2000" dirty="0">
                <a:solidFill>
                  <a:srgbClr val="333746"/>
                </a:solidFill>
                <a:latin typeface="Golos Text" panose="020B0604020202020204" charset="0"/>
              </a:rPr>
              <a:t>I</a:t>
            </a:r>
            <a:r>
              <a:rPr lang="en-US" sz="2000" b="0" i="0" u="none" strike="noStrike" dirty="0">
                <a:solidFill>
                  <a:srgbClr val="333746"/>
                </a:solidFill>
                <a:effectLst/>
                <a:latin typeface="Golos Text" panose="020B0604020202020204" charset="0"/>
              </a:rPr>
              <a:t>mprove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746"/>
                </a:solidFill>
                <a:latin typeface="Golos Text" panose="020B0604020202020204" charset="0"/>
              </a:rPr>
              <a:t> Create data for train BERT sentence pair version 2, need to get more articles by BM25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333746"/>
                </a:solidFill>
                <a:effectLst/>
                <a:latin typeface="Golos Text" panose="020B0604020202020204" charset="0"/>
              </a:rPr>
              <a:t> Use entities have category PARTIAL_ANNOTATION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746"/>
                </a:solidFill>
                <a:latin typeface="Golos Text" panose="020B0604020202020204" charset="0"/>
              </a:rPr>
              <a:t>Train model QA Extraction</a:t>
            </a: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16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715100" y="2139609"/>
            <a:ext cx="3856800" cy="596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Any questions?</a:t>
            </a:r>
            <a:endParaRPr dirty="0"/>
          </a:p>
        </p:txBody>
      </p:sp>
      <p:cxnSp>
        <p:nvCxnSpPr>
          <p:cNvPr id="623" name="Google Shape;623;p37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80133-6E44-C730-F9C1-35B7F4653570}"/>
              </a:ext>
            </a:extLst>
          </p:cNvPr>
          <p:cNvSpPr txBox="1"/>
          <p:nvPr/>
        </p:nvSpPr>
        <p:spPr>
          <a:xfrm>
            <a:off x="542260" y="1433786"/>
            <a:ext cx="8059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Input: Question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Wikipedia entity, a number, or a date in the Wikipedia corpus.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Explained: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 the answer is a Wikipedia entity the answer should start with “wiki/” and the title of the page, using “_” instead of “ “ space. For examples: “wiki/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George_Washington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”, “wiki/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George_Washington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”, "wiki/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Ngô_Viết_Thụ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answer is a date, the answer should follow the format “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…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…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...", “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…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…", “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….”. For examples: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1942,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9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năm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1945.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answer is a number, the answer should be a literal number: For example: “15”, “16”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80133-6E44-C730-F9C1-35B7F4653570}"/>
              </a:ext>
            </a:extLst>
          </p:cNvPr>
          <p:cNvSpPr txBox="1"/>
          <p:nvPr/>
        </p:nvSpPr>
        <p:spPr>
          <a:xfrm>
            <a:off x="542260" y="1338093"/>
            <a:ext cx="8059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endParaRPr lang="en-US" b="0" i="0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320829-3D81-9BC4-7F9D-557303F19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273151"/>
              </p:ext>
            </p:extLst>
          </p:nvPr>
        </p:nvGraphicFramePr>
        <p:xfrm>
          <a:off x="815163" y="1741563"/>
          <a:ext cx="7513674" cy="3001185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3756837">
                  <a:extLst>
                    <a:ext uri="{9D8B030D-6E8A-4147-A177-3AD203B41FA5}">
                      <a16:colId xmlns:a16="http://schemas.microsoft.com/office/drawing/2014/main" val="124742124"/>
                    </a:ext>
                  </a:extLst>
                </a:gridCol>
                <a:gridCol w="3756837">
                  <a:extLst>
                    <a:ext uri="{9D8B030D-6E8A-4147-A177-3AD203B41FA5}">
                      <a16:colId xmlns:a16="http://schemas.microsoft.com/office/drawing/2014/main" val="2223003037"/>
                    </a:ext>
                  </a:extLst>
                </a:gridCol>
              </a:tblGrid>
              <a:tr h="49660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Expected Answer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8470"/>
                  </a:ext>
                </a:extLst>
              </a:tr>
              <a:tr h="49660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đầu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tiên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Mỹ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ai?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u="sng" strike="noStrike" cap="none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/>
                        </a:rPr>
                        <a:t>wiki/</a:t>
                      </a:r>
                      <a:r>
                        <a:rPr lang="en-US" sz="1400" b="1" i="0" u="sng" strike="noStrike" cap="none" dirty="0" err="1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/>
                        </a:rPr>
                        <a:t>George_Washington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447510"/>
                  </a:ext>
                </a:extLst>
              </a:tr>
              <a:tr h="496605">
                <a:tc>
                  <a:txBody>
                    <a:bodyPr/>
                    <a:lstStyle/>
                    <a:p>
                      <a:pPr algn="l"/>
                      <a:r>
                        <a:rPr lang="vi-VN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Ai là người thiết kế ra dinh độc lập ?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u="sng" strike="noStrike" dirty="0">
                          <a:solidFill>
                            <a:srgbClr val="001A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wiki/</a:t>
                      </a:r>
                      <a:r>
                        <a:rPr lang="en-US" b="1" u="sng" strike="noStrike" dirty="0" err="1">
                          <a:solidFill>
                            <a:srgbClr val="001AF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4"/>
                        </a:rPr>
                        <a:t>Ngô_Viết_Thụ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847248227"/>
                  </a:ext>
                </a:extLst>
              </a:tr>
              <a:tr h="496605">
                <a:tc>
                  <a:txBody>
                    <a:bodyPr/>
                    <a:lstStyle/>
                    <a:p>
                      <a:pPr algn="l"/>
                      <a:r>
                        <a:rPr lang="vi-VN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Nhà thơ Xuân Quỳnh sinh năm bao nhiêu ?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năm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1942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878321"/>
                  </a:ext>
                </a:extLst>
              </a:tr>
              <a:tr h="496605">
                <a:tc>
                  <a:txBody>
                    <a:bodyPr/>
                    <a:lstStyle/>
                    <a:p>
                      <a:pPr algn="l"/>
                      <a:r>
                        <a:rPr lang="vi-VN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Đại Việt sử ký toàn thư của Ngô Sĩ Liên năm 1479 gồm bao nhiêu quyển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755706144"/>
                  </a:ext>
                </a:extLst>
              </a:tr>
              <a:tr h="496605">
                <a:tc>
                  <a:txBody>
                    <a:bodyPr/>
                    <a:lstStyle/>
                    <a:p>
                      <a:pPr algn="l"/>
                      <a:r>
                        <a:rPr lang="vi-VN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Nước nào vô địch World Cup 2026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346424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38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87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8432B-9523-C7CD-4F39-A76ECFE74537}"/>
              </a:ext>
            </a:extLst>
          </p:cNvPr>
          <p:cNvSpPr txBox="1"/>
          <p:nvPr/>
        </p:nvSpPr>
        <p:spPr>
          <a:xfrm>
            <a:off x="715100" y="1572009"/>
            <a:ext cx="80594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Zalo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 Challenge 2022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 data: have 20857 entities is end to end dataset, can use build sub components such as long candidate selection, short candidate extraction, entity linking from short candidate to Wikipedia Page.</a:t>
            </a:r>
          </a:p>
          <a:p>
            <a:pPr marL="285750" indent="-285750">
              <a:buFontTx/>
              <a:buChar char="-"/>
            </a:pPr>
            <a:endParaRPr lang="en-US" b="0" i="0" dirty="0">
              <a:solidFill>
                <a:srgbClr val="2121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data: have 200 question use for test.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 Vietnamese Corpus: Have ~1000000 entities wiki article crawl from Wikipedia Vietnamese which contain title and whole content of each article.</a:t>
            </a:r>
          </a:p>
          <a:p>
            <a:pPr marL="285750" lvl="4" indent="-285750">
              <a:buFontTx/>
              <a:buChar char="-"/>
            </a:pPr>
            <a:endParaRPr lang="en-US" dirty="0">
              <a:solidFill>
                <a:srgbClr val="2121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9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– Train Data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68133-A59A-3430-41A0-2D3501643C6F}"/>
              </a:ext>
            </a:extLst>
          </p:cNvPr>
          <p:cNvSpPr txBox="1"/>
          <p:nvPr/>
        </p:nvSpPr>
        <p:spPr>
          <a:xfrm>
            <a:off x="715100" y="1633308"/>
            <a:ext cx="8024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>
              <a:buFontTx/>
              <a:buChar char="-"/>
            </a:pP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of item</a:t>
            </a:r>
          </a:p>
          <a:p>
            <a:pPr marL="285750" lvl="4" indent="-285750">
              <a:buFontTx/>
              <a:buChar char="-"/>
            </a:pP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question: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question</a:t>
            </a:r>
          </a:p>
          <a:p>
            <a:pPr marL="285750" lvl="4" indent="-285750">
              <a:buFontTx/>
              <a:buChar char="-"/>
            </a:pP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text: 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text, maybe answer can extract from text, maybe not</a:t>
            </a:r>
          </a:p>
          <a:p>
            <a:pPr marL="285750" lvl="4" indent="-285750">
              <a:buFontTx/>
              <a:buChar char="-"/>
            </a:pPr>
            <a:r>
              <a:rPr lang="en-US" sz="1600" b="1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is_long_answer</a:t>
            </a: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or false indicate the text could be long candidate for question or not.</a:t>
            </a:r>
          </a:p>
          <a:p>
            <a:pPr marL="285750" lvl="4" indent="-285750">
              <a:buFontTx/>
              <a:buChar char="-"/>
            </a:pPr>
            <a:r>
              <a:rPr lang="en-US" sz="1600" b="1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short_candidate</a:t>
            </a: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span answer for question extract from text</a:t>
            </a:r>
          </a:p>
          <a:p>
            <a:pPr marL="285750" lvl="4" indent="-285750">
              <a:buFontTx/>
              <a:buChar char="-"/>
            </a:pPr>
            <a:r>
              <a:rPr lang="en-US" sz="1600" b="1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short_candidate_start</a:t>
            </a: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start position of short candidate in the text</a:t>
            </a:r>
          </a:p>
          <a:p>
            <a:pPr marL="285750" lvl="4" indent="-285750">
              <a:buFontTx/>
              <a:buChar char="-"/>
            </a:pP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expected answer for the question</a:t>
            </a:r>
          </a:p>
          <a:p>
            <a:pPr marL="285750" lvl="4" indent="-285750">
              <a:buFontTx/>
              <a:buChar char="-"/>
            </a:pP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category of </a:t>
            </a:r>
            <a:r>
              <a:rPr lang="en-US" sz="16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entites</a:t>
            </a:r>
            <a:r>
              <a:rPr lang="en-US" sz="16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 train data have 3 categories.</a:t>
            </a:r>
          </a:p>
        </p:txBody>
      </p:sp>
    </p:spTree>
    <p:extLst>
      <p:ext uri="{BB962C8B-B14F-4D97-AF65-F5344CB8AC3E}">
        <p14:creationId xmlns:p14="http://schemas.microsoft.com/office/powerpoint/2010/main" val="3293978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– Train Data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5475A2-9FA5-F47D-A925-239F424AE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10556"/>
              </p:ext>
            </p:extLst>
          </p:nvPr>
        </p:nvGraphicFramePr>
        <p:xfrm>
          <a:off x="715100" y="1508060"/>
          <a:ext cx="7578296" cy="2873105"/>
        </p:xfrm>
        <a:graphic>
          <a:graphicData uri="http://schemas.openxmlformats.org/drawingml/2006/table">
            <a:tbl>
              <a:tblPr firstRow="1" bandRow="1">
                <a:tableStyleId>{A00ED3A9-8EFD-4238-BEA1-B370D7D8BB0B}</a:tableStyleId>
              </a:tblPr>
              <a:tblGrid>
                <a:gridCol w="1894574">
                  <a:extLst>
                    <a:ext uri="{9D8B030D-6E8A-4147-A177-3AD203B41FA5}">
                      <a16:colId xmlns:a16="http://schemas.microsoft.com/office/drawing/2014/main" val="875421255"/>
                    </a:ext>
                  </a:extLst>
                </a:gridCol>
                <a:gridCol w="1894574">
                  <a:extLst>
                    <a:ext uri="{9D8B030D-6E8A-4147-A177-3AD203B41FA5}">
                      <a16:colId xmlns:a16="http://schemas.microsoft.com/office/drawing/2014/main" val="2711828344"/>
                    </a:ext>
                  </a:extLst>
                </a:gridCol>
                <a:gridCol w="1894574">
                  <a:extLst>
                    <a:ext uri="{9D8B030D-6E8A-4147-A177-3AD203B41FA5}">
                      <a16:colId xmlns:a16="http://schemas.microsoft.com/office/drawing/2014/main" val="3196833268"/>
                    </a:ext>
                  </a:extLst>
                </a:gridCol>
                <a:gridCol w="1894574">
                  <a:extLst>
                    <a:ext uri="{9D8B030D-6E8A-4147-A177-3AD203B41FA5}">
                      <a16:colId xmlns:a16="http://schemas.microsoft.com/office/drawing/2014/main" val="2085948149"/>
                    </a:ext>
                  </a:extLst>
                </a:gridCol>
              </a:tblGrid>
              <a:tr h="5199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FULL_ANNOTATION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PARTIAL_ANNOTATION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FALSE_LONG_ANSWER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610025"/>
                  </a:ext>
                </a:extLst>
              </a:tr>
              <a:tr h="305837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904563"/>
                  </a:ext>
                </a:extLst>
              </a:tr>
              <a:tr h="30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40392"/>
                  </a:ext>
                </a:extLst>
              </a:tr>
              <a:tr h="30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is_long_answer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3782506"/>
                  </a:ext>
                </a:extLst>
              </a:tr>
              <a:tr h="30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385155"/>
                  </a:ext>
                </a:extLst>
              </a:tr>
              <a:tr h="5077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short_candidate_start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654326"/>
                  </a:ext>
                </a:extLst>
              </a:tr>
              <a:tr h="30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short_candidate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057076"/>
                  </a:ext>
                </a:extLst>
              </a:tr>
              <a:tr h="30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753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24911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33746"/>
    </a:dk1>
    <a:lt1>
      <a:srgbClr val="5B627D"/>
    </a:lt1>
    <a:dk2>
      <a:srgbClr val="C8D3F4"/>
    </a:dk2>
    <a:lt2>
      <a:srgbClr val="E6E9F8"/>
    </a:lt2>
    <a:accent1>
      <a:srgbClr val="6D6AF7"/>
    </a:accent1>
    <a:accent2>
      <a:srgbClr val="EDBBD8"/>
    </a:accent2>
    <a:accent3>
      <a:srgbClr val="E67CB9"/>
    </a:accent3>
    <a:accent4>
      <a:srgbClr val="FFFFFF"/>
    </a:accent4>
    <a:accent5>
      <a:srgbClr val="FFFFFF"/>
    </a:accent5>
    <a:accent6>
      <a:srgbClr val="FFFFFF"/>
    </a:accent6>
    <a:hlink>
      <a:srgbClr val="333746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1558</Words>
  <Application>Microsoft Office PowerPoint</Application>
  <PresentationFormat>On-screen Show (16:9)</PresentationFormat>
  <Paragraphs>260</Paragraphs>
  <Slides>36</Slides>
  <Notes>36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Consolas</vt:lpstr>
      <vt:lpstr>Golos Text Medium</vt:lpstr>
      <vt:lpstr>Cambria Math</vt:lpstr>
      <vt:lpstr>Golos Text</vt:lpstr>
      <vt:lpstr>Bebas Neue</vt:lpstr>
      <vt:lpstr>Gantari</vt:lpstr>
      <vt:lpstr>Times New Roman</vt:lpstr>
      <vt:lpstr>Arial</vt:lpstr>
      <vt:lpstr>Artificial Intelligence by Slidesgo</vt:lpstr>
      <vt:lpstr>Question Answering - Information Retrieval</vt:lpstr>
      <vt:lpstr>01</vt:lpstr>
      <vt:lpstr>Overview</vt:lpstr>
      <vt:lpstr>Description</vt:lpstr>
      <vt:lpstr>Description</vt:lpstr>
      <vt:lpstr>Data</vt:lpstr>
      <vt:lpstr>Data</vt:lpstr>
      <vt:lpstr>Data – Train Data</vt:lpstr>
      <vt:lpstr>Data – Train Data</vt:lpstr>
      <vt:lpstr>Data – Train Data</vt:lpstr>
      <vt:lpstr>Data – Train Data</vt:lpstr>
      <vt:lpstr>Data – Train Data</vt:lpstr>
      <vt:lpstr>Data – Wiki</vt:lpstr>
      <vt:lpstr>System</vt:lpstr>
      <vt:lpstr>Pipline</vt:lpstr>
      <vt:lpstr>PowerPoint Presentation</vt:lpstr>
      <vt:lpstr>What is Information Retrieval</vt:lpstr>
      <vt:lpstr>TF-IDF</vt:lpstr>
      <vt:lpstr>TF-IDF - Example</vt:lpstr>
      <vt:lpstr>Okapi BM25</vt:lpstr>
      <vt:lpstr>Okapi BM25</vt:lpstr>
      <vt:lpstr>PowerPoint Presentation</vt:lpstr>
      <vt:lpstr>First BERT Sentence Pair</vt:lpstr>
      <vt:lpstr>First BERT Sentence Pair</vt:lpstr>
      <vt:lpstr>PowerPoint Presentation</vt:lpstr>
      <vt:lpstr>Answer Extraction</vt:lpstr>
      <vt:lpstr>PowerPoint Presentation</vt:lpstr>
      <vt:lpstr>Second BERT Sentence Pair</vt:lpstr>
      <vt:lpstr>First BERT Sentence Pair</vt:lpstr>
      <vt:lpstr>BERT Sentence Pair – Train</vt:lpstr>
      <vt:lpstr>Evaluation System</vt:lpstr>
      <vt:lpstr>Evaluation System</vt:lpstr>
      <vt:lpstr>Evaluation System</vt:lpstr>
      <vt:lpstr>Summary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Answering</dc:title>
  <cp:lastModifiedBy>Cuong Nguyen</cp:lastModifiedBy>
  <cp:revision>113</cp:revision>
  <dcterms:modified xsi:type="dcterms:W3CDTF">2023-06-19T05:15:09Z</dcterms:modified>
</cp:coreProperties>
</file>